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5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1D14-C818-469E-B577-C92FADF38833}" type="datetimeFigureOut">
              <a:rPr lang="it-IT" smtClean="0"/>
              <a:pPr/>
              <a:t>20/11/2013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ADFBC-1178-473B-BE6A-5F436BBA965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242889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INCONTRI CON LE SCIENZE</a:t>
            </a:r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 smtClean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>20 novembre 2013</a:t>
            </a:r>
            <a:r>
              <a:rPr lang="it-IT" b="1" dirty="0">
                <a:latin typeface="Arial" pitchFamily="34" charset="0"/>
                <a:cs typeface="Arial" pitchFamily="34" charset="0"/>
              </a:rPr>
              <a:t/>
            </a:r>
            <a:br>
              <a:rPr lang="it-IT" b="1" dirty="0">
                <a:latin typeface="Arial" pitchFamily="34" charset="0"/>
                <a:cs typeface="Arial" pitchFamily="34" charset="0"/>
              </a:rPr>
            </a:br>
            <a:r>
              <a:rPr lang="it-IT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dirty="0" smtClean="0">
                <a:latin typeface="Arial" pitchFamily="34" charset="0"/>
                <a:cs typeface="Arial" pitchFamily="34" charset="0"/>
              </a:rPr>
            </a:br>
            <a:r>
              <a:rPr lang="it-IT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“S</a:t>
            </a:r>
            <a:r>
              <a:rPr lang="it-IT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toria: scienza o narrazione?”</a:t>
            </a:r>
            <a:endParaRPr lang="it-IT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Relatore: prof. Nicola D’Antonio</a:t>
            </a:r>
            <a:endParaRPr lang="it-IT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76672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 COSA E’ UN FATTO STORICO?</a:t>
            </a:r>
            <a:endParaRPr lang="it-IT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Un’azione individuale e/o collettiva documentata, cioè che lasci una traccia certa del suo verificarsi e che assuma, per chi viene dopo, un significato particolare e/o rilevante, tale da essere considerata l’inizio di un percorso o la causa di una variazione.</a:t>
            </a:r>
            <a:endParaRPr lang="it-IT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47667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 COSA E’ UNA TRACCIA STORICA?</a:t>
            </a:r>
            <a:endParaRPr lang="it-IT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it-IT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lang="it-IT" sz="2400" b="1" dirty="0" smtClean="0">
                <a:latin typeface="Arial" pitchFamily="34" charset="0"/>
                <a:cs typeface="Arial" pitchFamily="34" charset="0"/>
              </a:rPr>
              <a:t>Ogni testimonianza scritta, orale o materiale che permetta di ricostruire il carattere e/o il contesto specifico di un fatto storico al fine di spiegarne lo svolgimento e in quanto tale valida a posteriori.</a:t>
            </a:r>
            <a:endParaRPr lang="it-IT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00034" y="500042"/>
            <a:ext cx="800105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/>
          </a:p>
          <a:p>
            <a:pPr algn="just">
              <a:lnSpc>
                <a:spcPct val="200000"/>
              </a:lnSpc>
            </a:pP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“Qui sono esposte le ricerche di Erodoto di Alicarnasso, perché le vicende umane non si dimentichino col passare del tempo e perché le grandi opere e ammirevoli, compiute sia dagli elleni sia dai barbari, non restino ignote; esporrò oltre al resto le ragioni per cui si fecero guerra.”</a:t>
            </a:r>
          </a:p>
          <a:p>
            <a:pPr algn="r">
              <a:lnSpc>
                <a:spcPct val="200000"/>
              </a:lnSpc>
            </a:pPr>
            <a:r>
              <a:rPr lang="it-IT" sz="24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Erodoto, </a:t>
            </a:r>
            <a:r>
              <a:rPr lang="it-IT" sz="2400" i="1" u="sng" dirty="0" smtClean="0">
                <a:latin typeface="Arial" pitchFamily="34" charset="0"/>
                <a:cs typeface="Arial" pitchFamily="34" charset="0"/>
              </a:rPr>
              <a:t>Storie</a:t>
            </a:r>
            <a:r>
              <a:rPr lang="it-IT" sz="2400" i="1" dirty="0" smtClean="0">
                <a:latin typeface="Arial" pitchFamily="34" charset="0"/>
                <a:cs typeface="Arial" pitchFamily="34" charset="0"/>
              </a:rPr>
              <a:t>, Libro I, Proemio)</a:t>
            </a:r>
          </a:p>
          <a:p>
            <a:pPr algn="ctr"/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500042"/>
            <a:ext cx="814393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“Probabilmente il mio racconto risulterà poco dilettevole in una pubblica lettura proprio perché privo di finalità artistiche. A me però basterà il fatto che lo ritengano </a:t>
            </a:r>
            <a:r>
              <a:rPr lang="it-IT" sz="2400" b="1" i="1" dirty="0" err="1" smtClean="0">
                <a:latin typeface="Arial" pitchFamily="34" charset="0"/>
                <a:cs typeface="Arial" pitchFamily="34" charset="0"/>
              </a:rPr>
              <a:t>utilequanti</a:t>
            </a: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 vorranno vedere con precisione i fatti passati e orientarsi un domani di fronte agli eventi, quando stiano per verificarsi, uguali o simili, in ragione della natura umana. Ciò che ho composto è una acquisizione perenne, non un pezzo di bravura mirante al successo immediato.”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it-IT" sz="2400" dirty="0" smtClean="0">
                <a:latin typeface="Arial" pitchFamily="34" charset="0"/>
                <a:cs typeface="Arial" pitchFamily="34" charset="0"/>
              </a:rPr>
              <a:t>(Tucidide, 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La guerra del Peloponneso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libro I, 22, 4) 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500042"/>
            <a:ext cx="8143932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it-IT" sz="24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“Conoscere i discorsi nella loro esattezza è la caratteristica di un’opera storica. In secondo luogo capire la causa per cui qualcosa fu detto o fatto. </a:t>
            </a:r>
            <a:r>
              <a:rPr lang="it-IT" sz="2400" b="1" i="1" dirty="0" err="1" smtClean="0">
                <a:latin typeface="Arial" pitchFamily="34" charset="0"/>
                <a:cs typeface="Arial" pitchFamily="34" charset="0"/>
              </a:rPr>
              <a:t>Giacchè</a:t>
            </a: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 la pura e semplice narrazione dei fatti è, si, dilettevole, ma non giova. Se invece vi si aggiunge la causa, la conoscenza storica risulta fruttuosa.”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it-IT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Polibio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Storie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XII, 25b, 1-2) 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28596" y="500042"/>
            <a:ext cx="814393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“Il vocabolo “storia” è vecchissimo, tanto vecchio che talvolta se ne avvertì la stanchezza. Raramente però, si è giunti sino a volerlo eliminare da vocabolario … Il vocabolo non preclude, a priori, alcuna direzione di indagine, rivolta vuoi sull’individuo o sulla società, vuoi sulla descrizione delle crisi temporanee o sulla continuità degli elementi più costanti; non contiene in sé nessun credo; e coerentemente alla sua etimologia, non impegna che alla ricerca.”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it-IT" sz="2400" dirty="0" smtClean="0">
                <a:latin typeface="Arial" pitchFamily="34" charset="0"/>
                <a:cs typeface="Arial" pitchFamily="34" charset="0"/>
              </a:rPr>
              <a:t>(Marc Bloch, 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Apologie pour l’</a:t>
            </a:r>
            <a:r>
              <a:rPr lang="it-IT" sz="2400" u="sng" dirty="0" err="1" smtClean="0">
                <a:latin typeface="Arial" pitchFamily="34" charset="0"/>
                <a:cs typeface="Arial" pitchFamily="34" charset="0"/>
              </a:rPr>
              <a:t>histoire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1949, postumo) 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500042"/>
            <a:ext cx="814393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“Studio scientificamente condotto delle diverse attività e delle diverse creazioni degli uomini di altri tempi, colti nel loro tempo, entro l’ambito delle società estremamente varie e tuttavia comparabili tra loro … con cui hanno ricoperto la superficie della </a:t>
            </a:r>
            <a:r>
              <a:rPr lang="it-IT" sz="2400" b="1" i="1" dirty="0" err="1" smtClean="0">
                <a:latin typeface="Arial" pitchFamily="34" charset="0"/>
                <a:cs typeface="Arial" pitchFamily="34" charset="0"/>
              </a:rPr>
              <a:t>terrae</a:t>
            </a:r>
            <a:r>
              <a:rPr lang="it-IT" sz="2400" b="1" i="1" dirty="0" smtClean="0">
                <a:latin typeface="Arial" pitchFamily="34" charset="0"/>
                <a:cs typeface="Arial" pitchFamily="34" charset="0"/>
              </a:rPr>
              <a:t> la successione dei tempi … Questa operazione comporta due operazioni, le stesse che si trovano alla base di ogni lavoro scientifico moderno: porre problemi e formulare ipotesi.”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it-IT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Lucien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400" dirty="0" err="1" smtClean="0">
                <a:latin typeface="Arial" pitchFamily="34" charset="0"/>
                <a:cs typeface="Arial" pitchFamily="34" charset="0"/>
              </a:rPr>
              <a:t>Febvre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400" u="sng" dirty="0" err="1" smtClean="0">
                <a:latin typeface="Arial" pitchFamily="34" charset="0"/>
                <a:cs typeface="Arial" pitchFamily="34" charset="0"/>
              </a:rPr>
              <a:t>Combats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 pour l’</a:t>
            </a:r>
            <a:r>
              <a:rPr lang="it-IT" sz="2400" u="sng" dirty="0" err="1" smtClean="0">
                <a:latin typeface="Arial" pitchFamily="34" charset="0"/>
                <a:cs typeface="Arial" pitchFamily="34" charset="0"/>
              </a:rPr>
              <a:t>histoire</a:t>
            </a:r>
            <a:r>
              <a:rPr lang="it-IT" sz="2400" u="sng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400" dirty="0" smtClean="0">
                <a:latin typeface="Arial" pitchFamily="34" charset="0"/>
                <a:cs typeface="Arial" pitchFamily="34" charset="0"/>
              </a:rPr>
              <a:t>1953) </a:t>
            </a: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596" y="500042"/>
            <a:ext cx="814393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“Quest’opera è divisa in tre parti, ciascuna delle quali è di per sé un tentativo di spiegazione. </a:t>
            </a:r>
          </a:p>
          <a:p>
            <a:pPr algn="just">
              <a:lnSpc>
                <a:spcPct val="150000"/>
              </a:lnSpc>
            </a:pP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La prima chiama in causa una storia quasi immobile, quella dell’uomo nei suoi rapporti con l’ambiente che lo circonda; una storia che scorre e si trasforma lentamente … Al di sopra di questa … una storia lentamente ritmata … quella dei gruppi </a:t>
            </a:r>
            <a:r>
              <a:rPr lang="it-IT" sz="2000" b="1" i="1" dirty="0" err="1" smtClean="0">
                <a:latin typeface="Arial" pitchFamily="34" charset="0"/>
                <a:cs typeface="Arial" pitchFamily="34" charset="0"/>
              </a:rPr>
              <a:t>edei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 raggruppamenti … terza parte infine quella della storia tradizionale, o se si vuole della storia non già dell’uomo, ma dell’individuo, la storia </a:t>
            </a:r>
            <a:r>
              <a:rPr lang="it-IT" sz="2000" b="1" i="1" dirty="0" err="1" smtClean="0">
                <a:latin typeface="Arial" pitchFamily="34" charset="0"/>
                <a:cs typeface="Arial" pitchFamily="34" charset="0"/>
              </a:rPr>
              <a:t>événementielle…</a:t>
            </a:r>
            <a:r>
              <a:rPr lang="it-IT" sz="2000" b="1" i="1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algn="just">
              <a:lnSpc>
                <a:spcPct val="150000"/>
              </a:lnSpc>
            </a:pPr>
            <a:endParaRPr lang="it-IT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it-IT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Fernand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err="1" smtClean="0">
                <a:latin typeface="Arial" pitchFamily="34" charset="0"/>
                <a:cs typeface="Arial" pitchFamily="34" charset="0"/>
              </a:rPr>
              <a:t>Braudel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it-IT" sz="2000" i="1" dirty="0" smtClean="0">
                <a:latin typeface="Arial" pitchFamily="34" charset="0"/>
                <a:cs typeface="Arial" pitchFamily="34" charset="0"/>
              </a:rPr>
              <a:t>Prefazione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it-IT" sz="2000" u="sng" dirty="0" smtClean="0">
                <a:latin typeface="Arial" pitchFamily="34" charset="0"/>
                <a:cs typeface="Arial" pitchFamily="34" charset="0"/>
              </a:rPr>
              <a:t>Civiltà e imperi </a:t>
            </a:r>
            <a:r>
              <a:rPr lang="it-IT" sz="2000" dirty="0" smtClean="0">
                <a:latin typeface="Arial" pitchFamily="34" charset="0"/>
                <a:cs typeface="Arial" pitchFamily="34" charset="0"/>
              </a:rPr>
              <a:t>…, ed. or. 1949) </a:t>
            </a:r>
            <a:endParaRPr lang="it-IT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622</Words>
  <Application>Microsoft Office PowerPoint</Application>
  <PresentationFormat>Presentazione su schermo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INCONTRI CON LE SCIENZE  20 novembre 2013  “Storia: scienza o narrazione?”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GENITORI</dc:creator>
  <cp:lastModifiedBy>pc-studio</cp:lastModifiedBy>
  <cp:revision>35</cp:revision>
  <dcterms:created xsi:type="dcterms:W3CDTF">2013-11-19T16:09:51Z</dcterms:created>
  <dcterms:modified xsi:type="dcterms:W3CDTF">2013-11-20T10:07:23Z</dcterms:modified>
</cp:coreProperties>
</file>